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gaolKLXQdUIDKRl4U6WIYA==" hashData="iUPFhDsi4xFf4rJxWpTYdiKRhg6bX2bUpAPp0M2QC5P6jcK8mfEij7xp8Z8h+JpCk1R+Y/gd4s3C6owSLa0r8w=="/>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de-DE" smtClean="0"/>
              <a:t>Titelmasterformat durch Klicken bearbeiten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30" name="Date Placeholder 29"/>
          <p:cNvSpPr>
            <a:spLocks noGrp="1"/>
          </p:cNvSpPr>
          <p:nvPr>
            <p:ph type="dt" sz="half" idx="10"/>
          </p:nvPr>
        </p:nvSpPr>
        <p:spPr/>
        <p:txBody>
          <a:bodyPr/>
          <a:lstStyle/>
          <a:p>
            <a:fld id="{36A46406-2758-4DFD-86B1-BE62A36817FF}" type="datetimeFigureOut">
              <a:rPr lang="de-DE" smtClean="0"/>
              <a:t>25.06.2016</a:t>
            </a:fld>
            <a:endParaRPr lang="de-DE"/>
          </a:p>
        </p:txBody>
      </p:sp>
      <p:sp>
        <p:nvSpPr>
          <p:cNvPr id="19" name="Footer Placeholder 18"/>
          <p:cNvSpPr>
            <a:spLocks noGrp="1"/>
          </p:cNvSpPr>
          <p:nvPr>
            <p:ph type="ftr" sz="quarter" idx="11"/>
          </p:nvPr>
        </p:nvSpPr>
        <p:spPr/>
        <p:txBody>
          <a:bodyPr/>
          <a:lstStyle/>
          <a:p>
            <a:endParaRPr lang="de-DE"/>
          </a:p>
        </p:txBody>
      </p:sp>
      <p:sp>
        <p:nvSpPr>
          <p:cNvPr id="27" name="Slide Number Placeholder 26"/>
          <p:cNvSpPr>
            <a:spLocks noGrp="1"/>
          </p:cNvSpPr>
          <p:nvPr>
            <p:ph type="sldNum" sz="quarter" idx="12"/>
          </p:nvPr>
        </p:nvSpPr>
        <p:spPr/>
        <p:txBody>
          <a:bodyPr/>
          <a:lstStyle/>
          <a:p>
            <a:fld id="{69B4FC4B-D711-49B3-8AF3-F459DF885CE2}" type="slidenum">
              <a:rPr lang="de-DE" smtClean="0"/>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de-DE" smtClean="0"/>
              <a:t>Titelmasterformat durch Klicken bearbeiten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e Placeholder 3"/>
          <p:cNvSpPr>
            <a:spLocks noGrp="1"/>
          </p:cNvSpPr>
          <p:nvPr>
            <p:ph type="dt" sz="half" idx="10"/>
          </p:nvPr>
        </p:nvSpPr>
        <p:spPr/>
        <p:txBody>
          <a:bodyPr/>
          <a:lstStyle/>
          <a:p>
            <a:fld id="{36A46406-2758-4DFD-86B1-BE62A36817FF}" type="datetimeFigureOut">
              <a:rPr lang="de-DE" smtClean="0"/>
              <a:t>25.06.2016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9B4FC4B-D711-49B3-8AF3-F459DF885CE2}"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de-DE" smtClean="0"/>
              <a:t>Titelmasterformat durch Klicken bearbeiten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e Placeholder 3"/>
          <p:cNvSpPr>
            <a:spLocks noGrp="1"/>
          </p:cNvSpPr>
          <p:nvPr>
            <p:ph type="dt" sz="half" idx="10"/>
          </p:nvPr>
        </p:nvSpPr>
        <p:spPr/>
        <p:txBody>
          <a:bodyPr/>
          <a:lstStyle/>
          <a:p>
            <a:fld id="{36A46406-2758-4DFD-86B1-BE62A36817FF}" type="datetimeFigureOut">
              <a:rPr lang="de-DE" smtClean="0"/>
              <a:t>25.06.2016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9B4FC4B-D711-49B3-8AF3-F459DF885CE2}" type="slidenum">
              <a:rPr lang="de-DE" smtClean="0"/>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de-DE" smtClean="0"/>
              <a:t>Titelmasterformat durch Klicken bearbeiten</a:t>
            </a:r>
            <a:endParaRPr kumimoji="0" lang="en-US"/>
          </a:p>
        </p:txBody>
      </p:sp>
      <p:sp>
        <p:nvSpPr>
          <p:cNvPr id="3" name="Content Placeholder 2"/>
          <p:cNvSpPr>
            <a:spLocks noGrp="1"/>
          </p:cNvSpPr>
          <p:nvPr>
            <p:ph idx="1"/>
          </p:nvPr>
        </p:nvSpPr>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e Placeholder 3"/>
          <p:cNvSpPr>
            <a:spLocks noGrp="1"/>
          </p:cNvSpPr>
          <p:nvPr>
            <p:ph type="dt" sz="half" idx="10"/>
          </p:nvPr>
        </p:nvSpPr>
        <p:spPr/>
        <p:txBody>
          <a:bodyPr/>
          <a:lstStyle/>
          <a:p>
            <a:fld id="{36A46406-2758-4DFD-86B1-BE62A36817FF}" type="datetimeFigureOut">
              <a:rPr lang="de-DE" smtClean="0"/>
              <a:t>25.06.2016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9B4FC4B-D711-49B3-8AF3-F459DF885CE2}" type="slidenum">
              <a:rPr lang="de-DE" smtClean="0"/>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de-DE" smtClean="0"/>
              <a:t>Titelmasterformat durch Klicken bearbeiten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 bearbeiten</a:t>
            </a:r>
          </a:p>
        </p:txBody>
      </p:sp>
      <p:sp>
        <p:nvSpPr>
          <p:cNvPr id="4" name="Date Placeholder 3"/>
          <p:cNvSpPr>
            <a:spLocks noGrp="1"/>
          </p:cNvSpPr>
          <p:nvPr>
            <p:ph type="dt" sz="half" idx="10"/>
          </p:nvPr>
        </p:nvSpPr>
        <p:spPr/>
        <p:txBody>
          <a:bodyPr/>
          <a:lstStyle/>
          <a:p>
            <a:fld id="{36A46406-2758-4DFD-86B1-BE62A36817FF}" type="datetimeFigureOut">
              <a:rPr lang="de-DE" smtClean="0"/>
              <a:t>25.06.2016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9B4FC4B-D711-49B3-8AF3-F459DF885CE2}" type="slidenum">
              <a:rPr lang="de-DE" smtClean="0"/>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de-DE" smtClean="0"/>
              <a:t>Titelmasterformat durch Klicken bearbeiten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e Placeholder 4"/>
          <p:cNvSpPr>
            <a:spLocks noGrp="1"/>
          </p:cNvSpPr>
          <p:nvPr>
            <p:ph type="dt" sz="half" idx="10"/>
          </p:nvPr>
        </p:nvSpPr>
        <p:spPr/>
        <p:txBody>
          <a:bodyPr/>
          <a:lstStyle/>
          <a:p>
            <a:fld id="{36A46406-2758-4DFD-86B1-BE62A36817FF}" type="datetimeFigureOut">
              <a:rPr lang="de-DE" smtClean="0"/>
              <a:t>25.06.2016</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69B4FC4B-D711-49B3-8AF3-F459DF885CE2}" type="slidenum">
              <a:rPr lang="de-DE" smtClean="0"/>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de-DE" smtClean="0"/>
              <a:t>Titelmasterformat durch Klicken bearbeiten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e Placeholder 6"/>
          <p:cNvSpPr>
            <a:spLocks noGrp="1"/>
          </p:cNvSpPr>
          <p:nvPr>
            <p:ph type="dt" sz="half" idx="10"/>
          </p:nvPr>
        </p:nvSpPr>
        <p:spPr/>
        <p:txBody>
          <a:bodyPr/>
          <a:lstStyle/>
          <a:p>
            <a:fld id="{36A46406-2758-4DFD-86B1-BE62A36817FF}" type="datetimeFigureOut">
              <a:rPr lang="de-DE" smtClean="0"/>
              <a:t>25.06.2016</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69B4FC4B-D711-49B3-8AF3-F459DF885CE2}" type="slidenum">
              <a:rPr lang="de-DE" smtClean="0"/>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de-DE" smtClean="0"/>
              <a:t>Titelmasterformat durch Klicken bearbeiten</a:t>
            </a:r>
            <a:endParaRPr kumimoji="0" lang="en-US"/>
          </a:p>
        </p:txBody>
      </p:sp>
      <p:sp>
        <p:nvSpPr>
          <p:cNvPr id="3" name="Date Placeholder 2"/>
          <p:cNvSpPr>
            <a:spLocks noGrp="1"/>
          </p:cNvSpPr>
          <p:nvPr>
            <p:ph type="dt" sz="half" idx="10"/>
          </p:nvPr>
        </p:nvSpPr>
        <p:spPr/>
        <p:txBody>
          <a:bodyPr/>
          <a:lstStyle/>
          <a:p>
            <a:fld id="{36A46406-2758-4DFD-86B1-BE62A36817FF}" type="datetimeFigureOut">
              <a:rPr lang="de-DE" smtClean="0"/>
              <a:t>25.06.2016</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69B4FC4B-D711-49B3-8AF3-F459DF885CE2}"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A46406-2758-4DFD-86B1-BE62A36817FF}" type="datetimeFigureOut">
              <a:rPr lang="de-DE" smtClean="0"/>
              <a:t>25.06.2016</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69B4FC4B-D711-49B3-8AF3-F459DF885CE2}"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de-DE" smtClean="0"/>
              <a:t>Titelmasterformat durch Klicken bearbeiten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de-DE" smtClean="0"/>
              <a:t>Textmasterformat bearbeiten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e Placeholder 4"/>
          <p:cNvSpPr>
            <a:spLocks noGrp="1"/>
          </p:cNvSpPr>
          <p:nvPr>
            <p:ph type="dt" sz="half" idx="10"/>
          </p:nvPr>
        </p:nvSpPr>
        <p:spPr/>
        <p:txBody>
          <a:bodyPr/>
          <a:lstStyle/>
          <a:p>
            <a:fld id="{36A46406-2758-4DFD-86B1-BE62A36817FF}" type="datetimeFigureOut">
              <a:rPr lang="de-DE" smtClean="0"/>
              <a:t>25.06.2016</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69B4FC4B-D711-49B3-8AF3-F459DF885CE2}" type="slidenum">
              <a:rPr lang="de-DE" smtClean="0"/>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de-DE" smtClean="0"/>
              <a:t>Titelmasterformat durch Klicken bearbeiten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de-DE" smtClean="0"/>
              <a:t>Textmasterformat bearbeiten</a:t>
            </a:r>
          </a:p>
        </p:txBody>
      </p:sp>
      <p:sp>
        <p:nvSpPr>
          <p:cNvPr id="5" name="Date Placeholder 4"/>
          <p:cNvSpPr>
            <a:spLocks noGrp="1"/>
          </p:cNvSpPr>
          <p:nvPr>
            <p:ph type="dt" sz="half" idx="10"/>
          </p:nvPr>
        </p:nvSpPr>
        <p:spPr/>
        <p:txBody>
          <a:bodyPr/>
          <a:lstStyle/>
          <a:p>
            <a:fld id="{36A46406-2758-4DFD-86B1-BE62A36817FF}" type="datetimeFigureOut">
              <a:rPr lang="de-DE" smtClean="0"/>
              <a:t>25.06.2016</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a:xfrm>
            <a:off x="8077200" y="6356350"/>
            <a:ext cx="609600" cy="365125"/>
          </a:xfrm>
        </p:spPr>
        <p:txBody>
          <a:bodyPr/>
          <a:lstStyle/>
          <a:p>
            <a:fld id="{69B4FC4B-D711-49B3-8AF3-F459DF885CE2}" type="slidenum">
              <a:rPr lang="de-DE" smtClean="0"/>
              <a:t>‹Nr.›</a:t>
            </a:fld>
            <a:endParaRPr lang="de-DE"/>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de-DE" smtClean="0"/>
              <a:t>Bild durch Klicken auf Symbol hinzufügen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de-DE" smtClean="0"/>
              <a:t>Titelmasterformat durch Klicken bearbeiten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6A46406-2758-4DFD-86B1-BE62A36817FF}" type="datetimeFigureOut">
              <a:rPr lang="de-DE" smtClean="0"/>
              <a:t>25.06.2016</a:t>
            </a:fld>
            <a:endParaRPr lang="de-DE"/>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de-DE"/>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9B4FC4B-D711-49B3-8AF3-F459DF885CE2}" type="slidenum">
              <a:rPr lang="de-DE" smtClean="0"/>
              <a:t>‹Nr.›</a:t>
            </a:fld>
            <a:endParaRPr lang="de-DE"/>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332656"/>
            <a:ext cx="7772400" cy="4320479"/>
          </a:xfrm>
        </p:spPr>
        <p:txBody>
          <a:bodyPr>
            <a:normAutofit fontScale="90000"/>
          </a:bodyPr>
          <a:lstStyle/>
          <a:p>
            <a:r>
              <a:rPr lang="de-DE" sz="4000" dirty="0" smtClean="0"/>
              <a:t>   </a:t>
            </a:r>
            <a:br>
              <a:rPr lang="de-DE" sz="4000" dirty="0" smtClean="0"/>
            </a:br>
            <a:r>
              <a:rPr lang="de-DE" sz="4000" dirty="0"/>
              <a:t/>
            </a:r>
            <a:br>
              <a:rPr lang="de-DE" sz="4000" dirty="0"/>
            </a:br>
            <a:r>
              <a:rPr lang="de-DE" sz="4000" dirty="0" smtClean="0"/>
              <a:t/>
            </a:r>
            <a:br>
              <a:rPr lang="de-DE" sz="4000" dirty="0" smtClean="0"/>
            </a:br>
            <a:r>
              <a:rPr lang="de-DE" sz="4000" dirty="0"/>
              <a:t/>
            </a:r>
            <a:br>
              <a:rPr lang="de-DE" sz="4000" dirty="0"/>
            </a:br>
            <a:r>
              <a:rPr lang="de-DE" sz="4000" dirty="0" smtClean="0"/>
              <a:t>                        </a:t>
            </a:r>
            <a:br>
              <a:rPr lang="de-DE" sz="4000" dirty="0" smtClean="0"/>
            </a:br>
            <a:r>
              <a:rPr lang="de-DE" sz="4000" dirty="0" smtClean="0"/>
              <a:t/>
            </a:r>
            <a:br>
              <a:rPr lang="de-DE" sz="4000" dirty="0" smtClean="0"/>
            </a:br>
            <a:r>
              <a:rPr lang="de-DE" sz="4000" dirty="0"/>
              <a:t/>
            </a:r>
            <a:br>
              <a:rPr lang="de-DE" sz="4000" dirty="0"/>
            </a:br>
            <a:r>
              <a:rPr lang="de-DE" sz="4000" dirty="0" smtClean="0"/>
              <a:t/>
            </a:r>
            <a:br>
              <a:rPr lang="de-DE" sz="4000" dirty="0" smtClean="0"/>
            </a:br>
            <a:r>
              <a:rPr lang="de-DE" sz="4000" dirty="0"/>
              <a:t/>
            </a:r>
            <a:br>
              <a:rPr lang="de-DE" sz="4000" dirty="0"/>
            </a:br>
            <a:r>
              <a:rPr lang="de-DE" sz="4000" dirty="0" smtClean="0"/>
              <a:t/>
            </a:r>
            <a:br>
              <a:rPr lang="de-DE" sz="4000" dirty="0" smtClean="0"/>
            </a:br>
            <a:r>
              <a:rPr lang="de-DE" sz="4000" dirty="0"/>
              <a:t> </a:t>
            </a:r>
            <a:r>
              <a:rPr lang="de-DE" sz="4000" dirty="0" smtClean="0"/>
              <a:t>                                                                                                                    </a:t>
            </a:r>
            <a:r>
              <a:rPr lang="de-DE" sz="4000" dirty="0"/>
              <a:t/>
            </a:r>
            <a:br>
              <a:rPr lang="de-DE" sz="4000" dirty="0"/>
            </a:br>
            <a:r>
              <a:rPr lang="de-DE" sz="4000" dirty="0" smtClean="0"/>
              <a:t/>
            </a:r>
            <a:br>
              <a:rPr lang="de-DE" sz="4000" dirty="0" smtClean="0"/>
            </a:br>
            <a:r>
              <a:rPr lang="de-DE" sz="4000" dirty="0"/>
              <a:t/>
            </a:r>
            <a:br>
              <a:rPr lang="de-DE" sz="4000" dirty="0"/>
            </a:br>
            <a:r>
              <a:rPr lang="de-DE" sz="4000" dirty="0" smtClean="0"/>
              <a:t/>
            </a:r>
            <a:br>
              <a:rPr lang="de-DE" sz="4000" dirty="0" smtClean="0"/>
            </a:br>
            <a:r>
              <a:rPr lang="de-DE" sz="4000" dirty="0"/>
              <a:t/>
            </a:r>
            <a:br>
              <a:rPr lang="de-DE" sz="4000" dirty="0"/>
            </a:br>
            <a:r>
              <a:rPr lang="de-DE" sz="4000" dirty="0" smtClean="0"/>
              <a:t/>
            </a:r>
            <a:br>
              <a:rPr lang="de-DE" sz="4000" dirty="0" smtClean="0"/>
            </a:br>
            <a:endParaRPr lang="de-DE" sz="4000" dirty="0"/>
          </a:p>
        </p:txBody>
      </p:sp>
      <p:sp>
        <p:nvSpPr>
          <p:cNvPr id="3" name="Untertitel 2"/>
          <p:cNvSpPr>
            <a:spLocks noGrp="1"/>
          </p:cNvSpPr>
          <p:nvPr>
            <p:ph type="subTitle" idx="1"/>
          </p:nvPr>
        </p:nvSpPr>
        <p:spPr>
          <a:xfrm>
            <a:off x="1019908" y="1196752"/>
            <a:ext cx="7080484" cy="4752528"/>
          </a:xfrm>
        </p:spPr>
        <p:txBody>
          <a:bodyPr>
            <a:normAutofit/>
          </a:bodyPr>
          <a:lstStyle/>
          <a:p>
            <a:pPr algn="l"/>
            <a:endParaRPr lang="de-DE" sz="3600" dirty="0" smtClean="0"/>
          </a:p>
          <a:p>
            <a:pPr algn="l"/>
            <a:endParaRPr lang="de-DE" sz="3600" dirty="0"/>
          </a:p>
          <a:p>
            <a:pPr marL="571500" indent="-571500" algn="l">
              <a:buFont typeface="Arial" pitchFamily="34" charset="0"/>
              <a:buChar char="•"/>
            </a:pPr>
            <a:r>
              <a:rPr lang="de-DE" sz="3600" dirty="0" smtClean="0"/>
              <a:t>Schulischer Teil der FHR</a:t>
            </a:r>
          </a:p>
          <a:p>
            <a:pPr marL="571500" indent="-571500" algn="l">
              <a:buFont typeface="Arial" pitchFamily="34" charset="0"/>
              <a:buChar char="•"/>
            </a:pPr>
            <a:r>
              <a:rPr lang="de-DE" sz="3600" dirty="0" smtClean="0"/>
              <a:t>Freiwillige und notwendige</a:t>
            </a:r>
          </a:p>
          <a:p>
            <a:pPr algn="l"/>
            <a:r>
              <a:rPr lang="de-DE" sz="3600" dirty="0" smtClean="0"/>
              <a:t>     Wiederholungen</a:t>
            </a:r>
          </a:p>
          <a:p>
            <a:pPr marL="571500" indent="-571500" algn="l">
              <a:buFont typeface="Arial" pitchFamily="34" charset="0"/>
              <a:buChar char="•"/>
            </a:pPr>
            <a:r>
              <a:rPr lang="de-DE" sz="3600" dirty="0" smtClean="0"/>
              <a:t>Wahl des 3. u. 4. Abiturfaches</a:t>
            </a:r>
          </a:p>
          <a:p>
            <a:pPr marL="571500" indent="-571500" algn="l">
              <a:buFont typeface="Arial" pitchFamily="34" charset="0"/>
              <a:buChar char="•"/>
            </a:pPr>
            <a:r>
              <a:rPr lang="de-DE" sz="3600" dirty="0" smtClean="0"/>
              <a:t>Wahlen zu Q 2.1</a:t>
            </a:r>
            <a:endParaRPr lang="de-DE" sz="3600" dirty="0"/>
          </a:p>
        </p:txBody>
      </p:sp>
    </p:spTree>
    <p:extLst>
      <p:ext uri="{BB962C8B-B14F-4D97-AF65-F5344CB8AC3E}">
        <p14:creationId xmlns:p14="http://schemas.microsoft.com/office/powerpoint/2010/main" val="9522971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0352" y="597877"/>
            <a:ext cx="7772400" cy="958915"/>
          </a:xfrm>
        </p:spPr>
        <p:txBody>
          <a:bodyPr/>
          <a:lstStyle/>
          <a:p>
            <a:r>
              <a:rPr lang="de-DE" sz="5400" dirty="0" smtClean="0"/>
              <a:t>Schulischer Teil der FHR</a:t>
            </a:r>
            <a:endParaRPr lang="de-DE" sz="5400" dirty="0"/>
          </a:p>
        </p:txBody>
      </p:sp>
      <p:sp>
        <p:nvSpPr>
          <p:cNvPr id="3" name="Textplatzhalter 2"/>
          <p:cNvSpPr>
            <a:spLocks noGrp="1"/>
          </p:cNvSpPr>
          <p:nvPr>
            <p:ph type="body" idx="1"/>
          </p:nvPr>
        </p:nvSpPr>
        <p:spPr>
          <a:xfrm>
            <a:off x="530352" y="1700809"/>
            <a:ext cx="8218112" cy="4430360"/>
          </a:xfrm>
        </p:spPr>
        <p:txBody>
          <a:bodyPr>
            <a:normAutofit/>
          </a:bodyPr>
          <a:lstStyle/>
          <a:p>
            <a:r>
              <a:rPr lang="de-DE" sz="4000" dirty="0" smtClean="0">
                <a:latin typeface="+mj-lt"/>
              </a:rPr>
              <a:t>Bedingungen nach Q 1:</a:t>
            </a:r>
          </a:p>
          <a:p>
            <a:r>
              <a:rPr lang="de-DE" sz="4000" dirty="0" smtClean="0">
                <a:latin typeface="+mj-lt"/>
              </a:rPr>
              <a:t>- 4 </a:t>
            </a:r>
            <a:r>
              <a:rPr lang="de-DE" sz="4000" dirty="0" err="1" smtClean="0">
                <a:latin typeface="+mj-lt"/>
              </a:rPr>
              <a:t>Lk</a:t>
            </a:r>
            <a:r>
              <a:rPr lang="de-DE" sz="4000" dirty="0" smtClean="0">
                <a:latin typeface="+mj-lt"/>
              </a:rPr>
              <a:t> mit mind. 40 P (2-fache Wertung)</a:t>
            </a:r>
          </a:p>
          <a:p>
            <a:r>
              <a:rPr lang="de-DE" sz="4000" dirty="0" smtClean="0">
                <a:latin typeface="+mj-lt"/>
              </a:rPr>
              <a:t>- 11 Gk mit mind. 55 P (1-fache </a:t>
            </a:r>
            <a:r>
              <a:rPr lang="de-DE" sz="4000" dirty="0" err="1" smtClean="0">
                <a:latin typeface="+mj-lt"/>
              </a:rPr>
              <a:t>Wertg</a:t>
            </a:r>
            <a:r>
              <a:rPr lang="de-DE" sz="4000" dirty="0" smtClean="0">
                <a:latin typeface="+mj-lt"/>
              </a:rPr>
              <a:t>.)</a:t>
            </a:r>
          </a:p>
          <a:p>
            <a:pPr marL="571500" indent="-571500">
              <a:buFontTx/>
              <a:buChar char="-"/>
            </a:pPr>
            <a:r>
              <a:rPr lang="de-DE" sz="4000" dirty="0" smtClean="0">
                <a:latin typeface="+mj-lt"/>
              </a:rPr>
              <a:t>Angerechnet werden je 2 Kurse:</a:t>
            </a:r>
          </a:p>
          <a:p>
            <a:pPr marL="571500" indent="-571500">
              <a:buFontTx/>
              <a:buChar char="-"/>
            </a:pPr>
            <a:r>
              <a:rPr lang="de-DE" sz="4000" dirty="0" smtClean="0">
                <a:latin typeface="+mj-lt"/>
              </a:rPr>
              <a:t>D, FS (</a:t>
            </a:r>
            <a:r>
              <a:rPr lang="de-DE" sz="4000" dirty="0" err="1" smtClean="0">
                <a:latin typeface="+mj-lt"/>
              </a:rPr>
              <a:t>fortg</a:t>
            </a:r>
            <a:r>
              <a:rPr lang="de-DE" sz="4000" dirty="0" smtClean="0">
                <a:latin typeface="+mj-lt"/>
              </a:rPr>
              <a:t>. o. neu), </a:t>
            </a:r>
            <a:r>
              <a:rPr lang="de-DE" sz="4000" dirty="0" err="1" smtClean="0">
                <a:latin typeface="+mj-lt"/>
              </a:rPr>
              <a:t>Gesellsch</a:t>
            </a:r>
            <a:r>
              <a:rPr lang="de-DE" sz="4000" dirty="0" smtClean="0">
                <a:latin typeface="+mj-lt"/>
              </a:rPr>
              <a:t>., M,</a:t>
            </a:r>
          </a:p>
          <a:p>
            <a:pPr marL="571500" indent="-571500">
              <a:buFontTx/>
              <a:buChar char="-"/>
            </a:pPr>
            <a:r>
              <a:rPr lang="de-DE" sz="4000" dirty="0" smtClean="0">
                <a:latin typeface="+mj-lt"/>
              </a:rPr>
              <a:t>Naturwissenschaft</a:t>
            </a:r>
            <a:endParaRPr lang="de-DE" sz="4000" dirty="0">
              <a:latin typeface="+mj-lt"/>
            </a:endParaRPr>
          </a:p>
        </p:txBody>
      </p:sp>
    </p:spTree>
    <p:extLst>
      <p:ext uri="{BB962C8B-B14F-4D97-AF65-F5344CB8AC3E}">
        <p14:creationId xmlns:p14="http://schemas.microsoft.com/office/powerpoint/2010/main" val="14040706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548680"/>
            <a:ext cx="7772400" cy="5616624"/>
          </a:xfrm>
        </p:spPr>
        <p:txBody>
          <a:bodyPr/>
          <a:lstStyle/>
          <a:p>
            <a:r>
              <a:rPr lang="de-DE" sz="3600" dirty="0" smtClean="0">
                <a:solidFill>
                  <a:schemeClr val="tx1"/>
                </a:solidFill>
              </a:rPr>
              <a:t>- Je 2 Halbjahreskurse weiterer Fächer</a:t>
            </a:r>
            <a:br>
              <a:rPr lang="de-DE" sz="3600" dirty="0" smtClean="0">
                <a:solidFill>
                  <a:schemeClr val="tx1"/>
                </a:solidFill>
              </a:rPr>
            </a:br>
            <a:r>
              <a:rPr lang="de-DE" sz="3600" dirty="0" smtClean="0">
                <a:solidFill>
                  <a:schemeClr val="tx1"/>
                </a:solidFill>
              </a:rPr>
              <a:t>- 2 der 4 </a:t>
            </a:r>
            <a:r>
              <a:rPr lang="de-DE" sz="3600" dirty="0" err="1" smtClean="0">
                <a:solidFill>
                  <a:schemeClr val="tx1"/>
                </a:solidFill>
              </a:rPr>
              <a:t>Lk</a:t>
            </a:r>
            <a:r>
              <a:rPr lang="de-DE" sz="3600" dirty="0" smtClean="0">
                <a:solidFill>
                  <a:schemeClr val="tx1"/>
                </a:solidFill>
              </a:rPr>
              <a:t> und 4 der 11 Gk dürfen</a:t>
            </a:r>
            <a:br>
              <a:rPr lang="de-DE" sz="3600" dirty="0" smtClean="0">
                <a:solidFill>
                  <a:schemeClr val="tx1"/>
                </a:solidFill>
              </a:rPr>
            </a:br>
            <a:r>
              <a:rPr lang="de-DE" sz="3600" dirty="0">
                <a:solidFill>
                  <a:schemeClr val="tx1"/>
                </a:solidFill>
              </a:rPr>
              <a:t> </a:t>
            </a:r>
            <a:r>
              <a:rPr lang="de-DE" sz="3600" dirty="0" smtClean="0">
                <a:solidFill>
                  <a:schemeClr val="tx1"/>
                </a:solidFill>
              </a:rPr>
              <a:t> defizitär sein</a:t>
            </a:r>
            <a:br>
              <a:rPr lang="de-DE" sz="3600" dirty="0" smtClean="0">
                <a:solidFill>
                  <a:schemeClr val="tx1"/>
                </a:solidFill>
              </a:rPr>
            </a:br>
            <a:r>
              <a:rPr lang="de-DE" sz="3600" dirty="0" smtClean="0">
                <a:solidFill>
                  <a:schemeClr val="tx1"/>
                </a:solidFill>
              </a:rPr>
              <a:t>- Kurse mit 0 P gelten als nicht belegt</a:t>
            </a:r>
            <a:br>
              <a:rPr lang="de-DE" sz="3600" dirty="0" smtClean="0">
                <a:solidFill>
                  <a:schemeClr val="tx1"/>
                </a:solidFill>
              </a:rPr>
            </a:br>
            <a:r>
              <a:rPr lang="de-DE" sz="3600" dirty="0" smtClean="0">
                <a:solidFill>
                  <a:schemeClr val="tx1"/>
                </a:solidFill>
              </a:rPr>
              <a:t>- Alle Bedingungen müssen in 2 </a:t>
            </a:r>
            <a:r>
              <a:rPr lang="de-DE" sz="3600" dirty="0" err="1" smtClean="0">
                <a:solidFill>
                  <a:schemeClr val="tx1"/>
                </a:solidFill>
              </a:rPr>
              <a:t>aufein</a:t>
            </a:r>
            <a:r>
              <a:rPr lang="de-DE" sz="3600" dirty="0" smtClean="0">
                <a:solidFill>
                  <a:schemeClr val="tx1"/>
                </a:solidFill>
              </a:rPr>
              <a:t>-</a:t>
            </a:r>
            <a:br>
              <a:rPr lang="de-DE" sz="3600" dirty="0" smtClean="0">
                <a:solidFill>
                  <a:schemeClr val="tx1"/>
                </a:solidFill>
              </a:rPr>
            </a:br>
            <a:r>
              <a:rPr lang="de-DE" sz="3600" dirty="0">
                <a:solidFill>
                  <a:schemeClr val="tx1"/>
                </a:solidFill>
              </a:rPr>
              <a:t> </a:t>
            </a:r>
            <a:r>
              <a:rPr lang="de-DE" sz="3600" dirty="0" smtClean="0">
                <a:solidFill>
                  <a:schemeClr val="tx1"/>
                </a:solidFill>
              </a:rPr>
              <a:t> </a:t>
            </a:r>
            <a:r>
              <a:rPr lang="de-DE" sz="3600" dirty="0" err="1" smtClean="0">
                <a:solidFill>
                  <a:schemeClr val="tx1"/>
                </a:solidFill>
              </a:rPr>
              <a:t>ander</a:t>
            </a:r>
            <a:r>
              <a:rPr lang="de-DE" sz="3600" dirty="0" smtClean="0">
                <a:solidFill>
                  <a:schemeClr val="tx1"/>
                </a:solidFill>
              </a:rPr>
              <a:t> folgenden Halbjahren erfüllt sein</a:t>
            </a:r>
            <a:br>
              <a:rPr lang="de-DE" sz="3600" dirty="0" smtClean="0">
                <a:solidFill>
                  <a:schemeClr val="tx1"/>
                </a:solidFill>
              </a:rPr>
            </a:br>
            <a:r>
              <a:rPr lang="de-DE" sz="3600" dirty="0" smtClean="0">
                <a:solidFill>
                  <a:schemeClr val="tx1"/>
                </a:solidFill>
              </a:rPr>
              <a:t>- Für FHR nötig: 2-jährige Ausbildung</a:t>
            </a:r>
            <a:br>
              <a:rPr lang="de-DE" sz="3600" dirty="0" smtClean="0">
                <a:solidFill>
                  <a:schemeClr val="tx1"/>
                </a:solidFill>
              </a:rPr>
            </a:br>
            <a:r>
              <a:rPr lang="de-DE" sz="3600" dirty="0">
                <a:solidFill>
                  <a:schemeClr val="tx1"/>
                </a:solidFill>
              </a:rPr>
              <a:t> </a:t>
            </a:r>
            <a:r>
              <a:rPr lang="de-DE" sz="3600" dirty="0" smtClean="0">
                <a:solidFill>
                  <a:schemeClr val="tx1"/>
                </a:solidFill>
              </a:rPr>
              <a:t> oder 1-jähriges gelenktes Praktikum</a:t>
            </a:r>
            <a:br>
              <a:rPr lang="de-DE" sz="3600" dirty="0" smtClean="0">
                <a:solidFill>
                  <a:schemeClr val="tx1"/>
                </a:solidFill>
              </a:rPr>
            </a:br>
            <a:r>
              <a:rPr lang="de-DE" sz="3600" dirty="0" smtClean="0">
                <a:solidFill>
                  <a:schemeClr val="tx1"/>
                </a:solidFill>
              </a:rPr>
              <a:t>- gilt nicht in allen Bundesländern</a:t>
            </a:r>
            <a:br>
              <a:rPr lang="de-DE" sz="3600" dirty="0" smtClean="0">
                <a:solidFill>
                  <a:schemeClr val="tx1"/>
                </a:solidFill>
              </a:rPr>
            </a:br>
            <a:endParaRPr lang="de-DE" sz="3600" dirty="0">
              <a:solidFill>
                <a:schemeClr val="tx1"/>
              </a:solidFill>
            </a:endParaRPr>
          </a:p>
        </p:txBody>
      </p:sp>
    </p:spTree>
    <p:extLst>
      <p:ext uri="{BB962C8B-B14F-4D97-AF65-F5344CB8AC3E}">
        <p14:creationId xmlns:p14="http://schemas.microsoft.com/office/powerpoint/2010/main" val="26171295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0352" y="692696"/>
            <a:ext cx="7772400" cy="648072"/>
          </a:xfrm>
        </p:spPr>
        <p:txBody>
          <a:bodyPr/>
          <a:lstStyle/>
          <a:p>
            <a:r>
              <a:rPr lang="de-DE" sz="4800" dirty="0" err="1" smtClean="0"/>
              <a:t>Freiw</a:t>
            </a:r>
            <a:r>
              <a:rPr lang="de-DE" sz="4800" dirty="0" smtClean="0"/>
              <a:t>. u. notw. Wiederholung</a:t>
            </a:r>
            <a:endParaRPr lang="de-DE" sz="4800" dirty="0"/>
          </a:p>
        </p:txBody>
      </p:sp>
      <p:sp>
        <p:nvSpPr>
          <p:cNvPr id="3" name="Textplatzhalter 2"/>
          <p:cNvSpPr>
            <a:spLocks noGrp="1"/>
          </p:cNvSpPr>
          <p:nvPr>
            <p:ph type="body" idx="1"/>
          </p:nvPr>
        </p:nvSpPr>
        <p:spPr>
          <a:xfrm>
            <a:off x="530352" y="1500554"/>
            <a:ext cx="7772400" cy="5024790"/>
          </a:xfrm>
        </p:spPr>
        <p:txBody>
          <a:bodyPr>
            <a:normAutofit lnSpcReduction="10000"/>
          </a:bodyPr>
          <a:lstStyle/>
          <a:p>
            <a:r>
              <a:rPr lang="de-DE" sz="3600" dirty="0" smtClean="0">
                <a:latin typeface="+mj-lt"/>
              </a:rPr>
              <a:t>Auf Antrag (freiwillig):</a:t>
            </a:r>
          </a:p>
          <a:p>
            <a:r>
              <a:rPr lang="de-DE" sz="3600" dirty="0" smtClean="0">
                <a:latin typeface="+mj-lt"/>
              </a:rPr>
              <a:t>Wenn 2 </a:t>
            </a:r>
            <a:r>
              <a:rPr lang="de-DE" sz="3600" dirty="0" err="1" smtClean="0">
                <a:latin typeface="+mj-lt"/>
              </a:rPr>
              <a:t>Lk</a:t>
            </a:r>
            <a:r>
              <a:rPr lang="de-DE" sz="3600" dirty="0" smtClean="0">
                <a:latin typeface="+mj-lt"/>
              </a:rPr>
              <a:t> defizitär sind oder wenn die</a:t>
            </a:r>
          </a:p>
          <a:p>
            <a:r>
              <a:rPr lang="de-DE" sz="3600" dirty="0" smtClean="0">
                <a:latin typeface="+mj-lt"/>
              </a:rPr>
              <a:t>Zulassung zur Abiturprüfung im Gk-</a:t>
            </a:r>
            <a:r>
              <a:rPr lang="de-DE" sz="3600" dirty="0" err="1" smtClean="0">
                <a:latin typeface="+mj-lt"/>
              </a:rPr>
              <a:t>Be</a:t>
            </a:r>
            <a:r>
              <a:rPr lang="de-DE" sz="3600" dirty="0" smtClean="0">
                <a:latin typeface="+mj-lt"/>
              </a:rPr>
              <a:t>-</a:t>
            </a:r>
          </a:p>
          <a:p>
            <a:r>
              <a:rPr lang="de-DE" sz="3600" dirty="0" smtClean="0">
                <a:latin typeface="+mj-lt"/>
              </a:rPr>
              <a:t>reich gefährdet erscheint</a:t>
            </a:r>
          </a:p>
          <a:p>
            <a:r>
              <a:rPr lang="de-DE" sz="3600" dirty="0" smtClean="0">
                <a:latin typeface="+mj-lt"/>
              </a:rPr>
              <a:t>Notwendig:</a:t>
            </a:r>
          </a:p>
          <a:p>
            <a:r>
              <a:rPr lang="de-DE" sz="3600" dirty="0" smtClean="0">
                <a:latin typeface="+mj-lt"/>
              </a:rPr>
              <a:t>Bei 4 </a:t>
            </a:r>
            <a:r>
              <a:rPr lang="de-DE" sz="3600" dirty="0" err="1" smtClean="0">
                <a:latin typeface="+mj-lt"/>
              </a:rPr>
              <a:t>Lk</a:t>
            </a:r>
            <a:r>
              <a:rPr lang="de-DE" sz="3600" dirty="0" smtClean="0">
                <a:latin typeface="+mj-lt"/>
              </a:rPr>
              <a:t>-Defiziten oder wenn Leistungs-</a:t>
            </a:r>
          </a:p>
          <a:p>
            <a:r>
              <a:rPr lang="de-DE" sz="3600" dirty="0" smtClean="0">
                <a:latin typeface="+mj-lt"/>
              </a:rPr>
              <a:t>ausfälle im Gk-Bereich nicht aufholbar</a:t>
            </a:r>
          </a:p>
          <a:p>
            <a:r>
              <a:rPr lang="de-DE" sz="3600" dirty="0">
                <a:latin typeface="+mj-lt"/>
              </a:rPr>
              <a:t>s</a:t>
            </a:r>
            <a:r>
              <a:rPr lang="de-DE" sz="3600" dirty="0" smtClean="0">
                <a:latin typeface="+mj-lt"/>
              </a:rPr>
              <a:t>ind (7 – 8 Defizitkurse)</a:t>
            </a:r>
          </a:p>
          <a:p>
            <a:endParaRPr lang="de-DE" sz="3600" dirty="0">
              <a:latin typeface="+mj-lt"/>
            </a:endParaRPr>
          </a:p>
        </p:txBody>
      </p:sp>
    </p:spTree>
    <p:extLst>
      <p:ext uri="{BB962C8B-B14F-4D97-AF65-F5344CB8AC3E}">
        <p14:creationId xmlns:p14="http://schemas.microsoft.com/office/powerpoint/2010/main" val="26833758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0352" y="836712"/>
            <a:ext cx="7772400" cy="5472608"/>
          </a:xfrm>
        </p:spPr>
        <p:txBody>
          <a:bodyPr/>
          <a:lstStyle/>
          <a:p>
            <a:pPr marL="342900" lvl="0" indent="-342900" fontAlgn="base">
              <a:lnSpc>
                <a:spcPct val="90000"/>
              </a:lnSpc>
              <a:spcBef>
                <a:spcPct val="20000"/>
              </a:spcBef>
              <a:spcAft>
                <a:spcPct val="0"/>
              </a:spcAft>
            </a:pPr>
            <a:r>
              <a:rPr lang="de-DE" sz="2000" kern="0" dirty="0">
                <a:ln>
                  <a:noFill/>
                </a:ln>
                <a:solidFill>
                  <a:schemeClr val="tx1"/>
                </a:solidFill>
                <a:effectLst/>
                <a:latin typeface="Arial"/>
                <a:ea typeface="+mn-ea"/>
                <a:cs typeface="+mn-cs"/>
              </a:rPr>
              <a:t>Wahl der vier Abiturfächer (2 LK und 2 GK)</a:t>
            </a:r>
            <a:br>
              <a:rPr lang="de-DE" sz="2000" kern="0" dirty="0">
                <a:ln>
                  <a:noFill/>
                </a:ln>
                <a:solidFill>
                  <a:schemeClr val="tx1"/>
                </a:solidFill>
                <a:effectLst/>
                <a:latin typeface="Arial"/>
                <a:ea typeface="+mn-ea"/>
                <a:cs typeface="+mn-cs"/>
              </a:rPr>
            </a:br>
            <a:r>
              <a:rPr lang="de-DE" sz="2000" kern="0" dirty="0">
                <a:ln>
                  <a:noFill/>
                </a:ln>
                <a:solidFill>
                  <a:schemeClr val="tx1"/>
                </a:solidFill>
                <a:effectLst/>
                <a:latin typeface="Arial"/>
                <a:ea typeface="+mn-ea"/>
                <a:cs typeface="+mn-cs"/>
              </a:rPr>
              <a:t/>
            </a:r>
            <a:br>
              <a:rPr lang="de-DE" sz="2000" kern="0" dirty="0">
                <a:ln>
                  <a:noFill/>
                </a:ln>
                <a:solidFill>
                  <a:schemeClr val="tx1"/>
                </a:solidFill>
                <a:effectLst/>
                <a:latin typeface="Arial"/>
                <a:ea typeface="+mn-ea"/>
                <a:cs typeface="+mn-cs"/>
              </a:rPr>
            </a:br>
            <a:r>
              <a:rPr lang="de-DE" sz="2000" kern="0" dirty="0">
                <a:ln>
                  <a:noFill/>
                </a:ln>
                <a:solidFill>
                  <a:srgbClr val="E2001A"/>
                </a:solidFill>
                <a:effectLst/>
                <a:latin typeface="Arial"/>
                <a:ea typeface="+mn-ea"/>
                <a:cs typeface="+mn-cs"/>
              </a:rPr>
              <a:t>Zwei</a:t>
            </a:r>
            <a:r>
              <a:rPr lang="de-DE" sz="2000" kern="0" dirty="0">
                <a:ln>
                  <a:noFill/>
                </a:ln>
                <a:solidFill>
                  <a:srgbClr val="000000"/>
                </a:solidFill>
                <a:effectLst/>
                <a:latin typeface="Arial"/>
                <a:ea typeface="+mn-ea"/>
                <a:cs typeface="+mn-cs"/>
              </a:rPr>
              <a:t>  </a:t>
            </a:r>
            <a:r>
              <a:rPr lang="de-DE" sz="2000" kern="0" dirty="0">
                <a:ln>
                  <a:noFill/>
                </a:ln>
                <a:solidFill>
                  <a:schemeClr val="tx1"/>
                </a:solidFill>
                <a:effectLst/>
                <a:latin typeface="Arial"/>
                <a:ea typeface="+mn-ea"/>
                <a:cs typeface="+mn-cs"/>
              </a:rPr>
              <a:t>Fächer</a:t>
            </a:r>
            <a:r>
              <a:rPr lang="de-DE" sz="2000" kern="0" dirty="0">
                <a:ln>
                  <a:noFill/>
                </a:ln>
                <a:solidFill>
                  <a:srgbClr val="000000"/>
                </a:solidFill>
                <a:effectLst/>
                <a:latin typeface="Arial"/>
                <a:ea typeface="+mn-ea"/>
                <a:cs typeface="+mn-cs"/>
              </a:rPr>
              <a:t> </a:t>
            </a:r>
            <a:r>
              <a:rPr lang="de-DE" sz="2000" kern="0" dirty="0">
                <a:ln>
                  <a:noFill/>
                </a:ln>
                <a:solidFill>
                  <a:srgbClr val="E2001A"/>
                </a:solidFill>
                <a:effectLst/>
                <a:latin typeface="Arial"/>
                <a:ea typeface="+mn-ea"/>
                <a:cs typeface="+mn-cs"/>
              </a:rPr>
              <a:t>aus</a:t>
            </a:r>
            <a:r>
              <a:rPr lang="de-DE" sz="2000" kern="0" dirty="0">
                <a:ln>
                  <a:noFill/>
                </a:ln>
                <a:solidFill>
                  <a:srgbClr val="000000"/>
                </a:solidFill>
                <a:effectLst/>
                <a:latin typeface="Arial"/>
                <a:ea typeface="+mn-ea"/>
                <a:cs typeface="+mn-cs"/>
              </a:rPr>
              <a:t> </a:t>
            </a:r>
            <a:r>
              <a:rPr lang="de-DE" sz="2000" kern="0" dirty="0">
                <a:ln>
                  <a:noFill/>
                </a:ln>
                <a:solidFill>
                  <a:schemeClr val="tx1"/>
                </a:solidFill>
                <a:effectLst/>
                <a:latin typeface="Arial"/>
                <a:ea typeface="+mn-ea"/>
                <a:cs typeface="+mn-cs"/>
              </a:rPr>
              <a:t>dem Kanon</a:t>
            </a:r>
            <a:r>
              <a:rPr lang="de-DE" sz="2000" kern="0" dirty="0">
                <a:ln>
                  <a:noFill/>
                </a:ln>
                <a:solidFill>
                  <a:srgbClr val="000000"/>
                </a:solidFill>
                <a:effectLst/>
                <a:latin typeface="Arial"/>
                <a:ea typeface="+mn-ea"/>
                <a:cs typeface="+mn-cs"/>
              </a:rPr>
              <a:t> </a:t>
            </a:r>
            <a:r>
              <a:rPr lang="de-DE" sz="2000" kern="0" dirty="0">
                <a:ln>
                  <a:noFill/>
                </a:ln>
                <a:solidFill>
                  <a:srgbClr val="E2001A"/>
                </a:solidFill>
                <a:effectLst/>
                <a:latin typeface="Arial"/>
                <a:ea typeface="+mn-ea"/>
                <a:cs typeface="+mn-cs"/>
              </a:rPr>
              <a:t>„Deutsch, Mathematik, Fremdsprache</a:t>
            </a:r>
            <a:r>
              <a:rPr lang="de-DE" sz="2400" kern="0" dirty="0">
                <a:ln>
                  <a:noFill/>
                </a:ln>
                <a:solidFill>
                  <a:srgbClr val="E2001A"/>
                </a:solidFill>
                <a:effectLst/>
                <a:latin typeface="Arial"/>
                <a:ea typeface="+mn-ea"/>
                <a:cs typeface="+mn-cs"/>
              </a:rPr>
              <a:t>“.</a:t>
            </a:r>
            <a:br>
              <a:rPr lang="de-DE" sz="2400" kern="0" dirty="0">
                <a:ln>
                  <a:noFill/>
                </a:ln>
                <a:solidFill>
                  <a:srgbClr val="E2001A"/>
                </a:solidFill>
                <a:effectLst/>
                <a:latin typeface="Arial"/>
                <a:ea typeface="+mn-ea"/>
                <a:cs typeface="+mn-cs"/>
              </a:rPr>
            </a:br>
            <a:r>
              <a:rPr lang="de-DE" sz="2400" kern="0" dirty="0">
                <a:ln>
                  <a:noFill/>
                </a:ln>
                <a:solidFill>
                  <a:srgbClr val="E2001A"/>
                </a:solidFill>
                <a:effectLst/>
                <a:latin typeface="Arial"/>
                <a:ea typeface="+mn-ea"/>
                <a:cs typeface="+mn-cs"/>
              </a:rPr>
              <a:t/>
            </a:r>
            <a:br>
              <a:rPr lang="de-DE" sz="2400" kern="0" dirty="0">
                <a:ln>
                  <a:noFill/>
                </a:ln>
                <a:solidFill>
                  <a:srgbClr val="E2001A"/>
                </a:solidFill>
                <a:effectLst/>
                <a:latin typeface="Arial"/>
                <a:ea typeface="+mn-ea"/>
                <a:cs typeface="+mn-cs"/>
              </a:rPr>
            </a:br>
            <a:r>
              <a:rPr lang="de-DE" sz="2000" kern="0" dirty="0">
                <a:ln>
                  <a:noFill/>
                </a:ln>
                <a:solidFill>
                  <a:schemeClr val="tx1"/>
                </a:solidFill>
                <a:effectLst/>
                <a:latin typeface="Arial"/>
                <a:ea typeface="+mn-ea"/>
                <a:cs typeface="+mn-cs"/>
              </a:rPr>
              <a:t>Abdeckung aller </a:t>
            </a:r>
            <a:r>
              <a:rPr lang="de-DE" sz="2000" kern="0" dirty="0">
                <a:ln>
                  <a:noFill/>
                </a:ln>
                <a:solidFill>
                  <a:srgbClr val="E2001A"/>
                </a:solidFill>
                <a:effectLst/>
                <a:latin typeface="Arial"/>
                <a:ea typeface="+mn-ea"/>
                <a:cs typeface="+mn-cs"/>
              </a:rPr>
              <a:t>drei Aufgabenfelder</a:t>
            </a:r>
            <a:r>
              <a:rPr lang="de-DE" sz="2000" kern="0" dirty="0">
                <a:ln>
                  <a:noFill/>
                </a:ln>
                <a:solidFill>
                  <a:srgbClr val="000000"/>
                </a:solidFill>
                <a:effectLst/>
                <a:latin typeface="Arial"/>
                <a:ea typeface="+mn-ea"/>
                <a:cs typeface="+mn-cs"/>
              </a:rPr>
              <a:t> </a:t>
            </a:r>
            <a:r>
              <a:rPr lang="de-DE" sz="2000" kern="0" dirty="0">
                <a:ln>
                  <a:noFill/>
                </a:ln>
                <a:solidFill>
                  <a:schemeClr val="tx1"/>
                </a:solidFill>
                <a:effectLst/>
                <a:latin typeface="Arial"/>
                <a:ea typeface="+mn-ea"/>
                <a:cs typeface="+mn-cs"/>
              </a:rPr>
              <a:t>(Kunst oder Musik können das erste Aufgabenfeld alleine nicht abdecken).</a:t>
            </a:r>
            <a:br>
              <a:rPr lang="de-DE" sz="2000" kern="0" dirty="0">
                <a:ln>
                  <a:noFill/>
                </a:ln>
                <a:solidFill>
                  <a:schemeClr val="tx1"/>
                </a:solidFill>
                <a:effectLst/>
                <a:latin typeface="Arial"/>
                <a:ea typeface="+mn-ea"/>
                <a:cs typeface="+mn-cs"/>
              </a:rPr>
            </a:br>
            <a:r>
              <a:rPr lang="de-DE" sz="2000" kern="0" dirty="0">
                <a:ln>
                  <a:noFill/>
                </a:ln>
                <a:solidFill>
                  <a:srgbClr val="000000"/>
                </a:solidFill>
                <a:effectLst/>
                <a:latin typeface="Arial"/>
                <a:ea typeface="+mn-ea"/>
                <a:cs typeface="+mn-cs"/>
              </a:rPr>
              <a:t/>
            </a:r>
            <a:br>
              <a:rPr lang="de-DE" sz="2000" kern="0" dirty="0">
                <a:ln>
                  <a:noFill/>
                </a:ln>
                <a:solidFill>
                  <a:srgbClr val="000000"/>
                </a:solidFill>
                <a:effectLst/>
                <a:latin typeface="Arial"/>
                <a:ea typeface="+mn-ea"/>
                <a:cs typeface="+mn-cs"/>
              </a:rPr>
            </a:br>
            <a:r>
              <a:rPr lang="de-DE" sz="2000" kern="0" dirty="0">
                <a:ln>
                  <a:noFill/>
                </a:ln>
                <a:solidFill>
                  <a:srgbClr val="E2001A"/>
                </a:solidFill>
                <a:effectLst/>
                <a:latin typeface="Arial"/>
                <a:ea typeface="+mn-ea"/>
                <a:cs typeface="+mn-cs"/>
              </a:rPr>
              <a:t>Erster Leistungskurs</a:t>
            </a:r>
            <a:r>
              <a:rPr lang="de-DE" sz="2000" kern="0" dirty="0">
                <a:ln>
                  <a:noFill/>
                </a:ln>
                <a:solidFill>
                  <a:srgbClr val="000000"/>
                </a:solidFill>
                <a:effectLst/>
                <a:latin typeface="Arial"/>
                <a:ea typeface="+mn-ea"/>
                <a:cs typeface="+mn-cs"/>
              </a:rPr>
              <a:t> </a:t>
            </a:r>
            <a:r>
              <a:rPr lang="de-DE" sz="2000" kern="0" dirty="0">
                <a:ln>
                  <a:noFill/>
                </a:ln>
                <a:solidFill>
                  <a:schemeClr val="tx1"/>
                </a:solidFill>
                <a:effectLst/>
                <a:latin typeface="Arial"/>
                <a:ea typeface="+mn-ea"/>
                <a:cs typeface="+mn-cs"/>
              </a:rPr>
              <a:t>muss</a:t>
            </a:r>
            <a:r>
              <a:rPr lang="de-DE" sz="2000" kern="0" dirty="0">
                <a:ln>
                  <a:noFill/>
                </a:ln>
                <a:solidFill>
                  <a:srgbClr val="000000"/>
                </a:solidFill>
                <a:effectLst/>
                <a:latin typeface="Arial"/>
                <a:ea typeface="+mn-ea"/>
                <a:cs typeface="+mn-cs"/>
              </a:rPr>
              <a:t> </a:t>
            </a:r>
            <a:r>
              <a:rPr lang="de-DE" sz="2000" kern="0" dirty="0">
                <a:ln>
                  <a:noFill/>
                </a:ln>
                <a:solidFill>
                  <a:srgbClr val="E2001A"/>
                </a:solidFill>
                <a:effectLst/>
                <a:latin typeface="Arial"/>
                <a:ea typeface="+mn-ea"/>
                <a:cs typeface="+mn-cs"/>
              </a:rPr>
              <a:t>Deutsch, Mathematik</a:t>
            </a:r>
            <a:r>
              <a:rPr lang="de-DE" sz="2000" kern="0" dirty="0">
                <a:ln>
                  <a:noFill/>
                </a:ln>
                <a:solidFill>
                  <a:schemeClr val="tx1"/>
                </a:solidFill>
                <a:effectLst/>
                <a:latin typeface="Arial"/>
                <a:ea typeface="+mn-ea"/>
                <a:cs typeface="+mn-cs"/>
              </a:rPr>
              <a:t>, eine </a:t>
            </a:r>
            <a:r>
              <a:rPr lang="de-DE" sz="2000" kern="0" dirty="0">
                <a:ln>
                  <a:noFill/>
                </a:ln>
                <a:solidFill>
                  <a:srgbClr val="E2001A"/>
                </a:solidFill>
                <a:effectLst/>
                <a:latin typeface="Arial"/>
                <a:ea typeface="+mn-ea"/>
                <a:cs typeface="+mn-cs"/>
              </a:rPr>
              <a:t>fortgeführte Fremdsprache</a:t>
            </a:r>
            <a:r>
              <a:rPr lang="de-DE" sz="2000" kern="0" dirty="0">
                <a:ln>
                  <a:noFill/>
                </a:ln>
                <a:solidFill>
                  <a:srgbClr val="000000"/>
                </a:solidFill>
                <a:effectLst/>
                <a:latin typeface="Arial"/>
                <a:ea typeface="+mn-ea"/>
                <a:cs typeface="+mn-cs"/>
              </a:rPr>
              <a:t> </a:t>
            </a:r>
            <a:r>
              <a:rPr lang="de-DE" sz="2000" kern="0" dirty="0">
                <a:ln>
                  <a:noFill/>
                </a:ln>
                <a:solidFill>
                  <a:schemeClr val="tx1"/>
                </a:solidFill>
                <a:effectLst/>
                <a:latin typeface="Arial"/>
                <a:ea typeface="+mn-ea"/>
                <a:cs typeface="+mn-cs"/>
              </a:rPr>
              <a:t>oder eine</a:t>
            </a:r>
            <a:r>
              <a:rPr lang="de-DE" sz="2000" kern="0" dirty="0">
                <a:ln>
                  <a:noFill/>
                </a:ln>
                <a:solidFill>
                  <a:srgbClr val="000000"/>
                </a:solidFill>
                <a:effectLst/>
                <a:latin typeface="Arial"/>
                <a:ea typeface="+mn-ea"/>
                <a:cs typeface="+mn-cs"/>
              </a:rPr>
              <a:t> </a:t>
            </a:r>
            <a:r>
              <a:rPr lang="de-DE" sz="2000" kern="0" dirty="0">
                <a:ln>
                  <a:noFill/>
                </a:ln>
                <a:solidFill>
                  <a:srgbClr val="E2001A"/>
                </a:solidFill>
                <a:effectLst/>
                <a:latin typeface="Arial"/>
                <a:ea typeface="+mn-ea"/>
                <a:cs typeface="+mn-cs"/>
              </a:rPr>
              <a:t>Naturwissenschaft</a:t>
            </a:r>
            <a:r>
              <a:rPr lang="de-DE" sz="2000" kern="0" dirty="0">
                <a:ln>
                  <a:noFill/>
                </a:ln>
                <a:solidFill>
                  <a:srgbClr val="000000"/>
                </a:solidFill>
                <a:effectLst/>
                <a:latin typeface="Arial"/>
                <a:ea typeface="+mn-ea"/>
                <a:cs typeface="+mn-cs"/>
              </a:rPr>
              <a:t> </a:t>
            </a:r>
            <a:r>
              <a:rPr lang="de-DE" sz="2000" kern="0" dirty="0">
                <a:ln>
                  <a:noFill/>
                </a:ln>
                <a:solidFill>
                  <a:schemeClr val="tx1"/>
                </a:solidFill>
                <a:effectLst/>
                <a:latin typeface="Arial"/>
                <a:ea typeface="+mn-ea"/>
                <a:cs typeface="+mn-cs"/>
              </a:rPr>
              <a:t>sein.</a:t>
            </a:r>
            <a:r>
              <a:rPr lang="de-DE" sz="2000" kern="0" dirty="0">
                <a:ln>
                  <a:noFill/>
                </a:ln>
                <a:solidFill>
                  <a:srgbClr val="000000"/>
                </a:solidFill>
                <a:effectLst/>
                <a:latin typeface="Arial"/>
                <a:ea typeface="+mn-ea"/>
                <a:cs typeface="+mn-cs"/>
              </a:rPr>
              <a:t/>
            </a:r>
            <a:br>
              <a:rPr lang="de-DE" sz="2000" kern="0" dirty="0">
                <a:ln>
                  <a:noFill/>
                </a:ln>
                <a:solidFill>
                  <a:srgbClr val="000000"/>
                </a:solidFill>
                <a:effectLst/>
                <a:latin typeface="Arial"/>
                <a:ea typeface="+mn-ea"/>
                <a:cs typeface="+mn-cs"/>
              </a:rPr>
            </a:br>
            <a:r>
              <a:rPr lang="de-DE" sz="2000" kern="0" dirty="0">
                <a:ln>
                  <a:noFill/>
                </a:ln>
                <a:solidFill>
                  <a:srgbClr val="000000"/>
                </a:solidFill>
                <a:effectLst/>
                <a:latin typeface="Arial"/>
                <a:ea typeface="+mn-ea"/>
                <a:cs typeface="+mn-cs"/>
              </a:rPr>
              <a:t/>
            </a:r>
            <a:br>
              <a:rPr lang="de-DE" sz="2000" kern="0" dirty="0">
                <a:ln>
                  <a:noFill/>
                </a:ln>
                <a:solidFill>
                  <a:srgbClr val="000000"/>
                </a:solidFill>
                <a:effectLst/>
                <a:latin typeface="Arial"/>
                <a:ea typeface="+mn-ea"/>
                <a:cs typeface="+mn-cs"/>
              </a:rPr>
            </a:br>
            <a:r>
              <a:rPr lang="de-DE" sz="2000" kern="0" dirty="0">
                <a:ln>
                  <a:noFill/>
                </a:ln>
                <a:solidFill>
                  <a:schemeClr val="tx1"/>
                </a:solidFill>
                <a:effectLst/>
                <a:latin typeface="Arial"/>
                <a:ea typeface="+mn-ea"/>
                <a:cs typeface="+mn-cs"/>
              </a:rPr>
              <a:t>Sport kann nicht als Abiturfach gewählt werden.</a:t>
            </a:r>
            <a:br>
              <a:rPr lang="de-DE" sz="2000" kern="0" dirty="0">
                <a:ln>
                  <a:noFill/>
                </a:ln>
                <a:solidFill>
                  <a:schemeClr val="tx1"/>
                </a:solidFill>
                <a:effectLst/>
                <a:latin typeface="Arial"/>
                <a:ea typeface="+mn-ea"/>
                <a:cs typeface="+mn-cs"/>
              </a:rPr>
            </a:br>
            <a:r>
              <a:rPr lang="de-DE" sz="2000" kern="0" dirty="0">
                <a:ln>
                  <a:noFill/>
                </a:ln>
                <a:solidFill>
                  <a:schemeClr val="tx1"/>
                </a:solidFill>
                <a:effectLst/>
                <a:latin typeface="Arial"/>
                <a:ea typeface="+mn-ea"/>
                <a:cs typeface="+mn-cs"/>
              </a:rPr>
              <a:t/>
            </a:r>
            <a:br>
              <a:rPr lang="de-DE" sz="2000" kern="0" dirty="0">
                <a:ln>
                  <a:noFill/>
                </a:ln>
                <a:solidFill>
                  <a:schemeClr val="tx1"/>
                </a:solidFill>
                <a:effectLst/>
                <a:latin typeface="Arial"/>
                <a:ea typeface="+mn-ea"/>
                <a:cs typeface="+mn-cs"/>
              </a:rPr>
            </a:br>
            <a:r>
              <a:rPr lang="de-DE" sz="2000" kern="0" dirty="0">
                <a:ln>
                  <a:noFill/>
                </a:ln>
                <a:solidFill>
                  <a:schemeClr val="tx1"/>
                </a:solidFill>
                <a:effectLst/>
                <a:latin typeface="Arial"/>
                <a:ea typeface="+mn-ea"/>
                <a:cs typeface="+mn-cs"/>
              </a:rPr>
              <a:t>Religion kann als Abiturfach zur Abdeckung von Aufgabenfeld II </a:t>
            </a:r>
            <a:r>
              <a:rPr lang="de-DE" sz="2000" kern="0" dirty="0" smtClean="0">
                <a:ln>
                  <a:noFill/>
                </a:ln>
                <a:solidFill>
                  <a:schemeClr val="tx1"/>
                </a:solidFill>
                <a:effectLst/>
                <a:latin typeface="Arial"/>
                <a:ea typeface="+mn-ea"/>
                <a:cs typeface="+mn-cs"/>
              </a:rPr>
              <a:t>eine Gesellschaftswissenschaft </a:t>
            </a:r>
            <a:r>
              <a:rPr lang="de-DE" sz="2000" kern="0" dirty="0">
                <a:ln>
                  <a:noFill/>
                </a:ln>
                <a:solidFill>
                  <a:schemeClr val="tx1"/>
                </a:solidFill>
                <a:effectLst/>
                <a:latin typeface="Arial"/>
                <a:ea typeface="+mn-ea"/>
                <a:cs typeface="+mn-cs"/>
              </a:rPr>
              <a:t>ersetzen.</a:t>
            </a:r>
            <a:br>
              <a:rPr lang="de-DE" sz="2000" kern="0" dirty="0">
                <a:ln>
                  <a:noFill/>
                </a:ln>
                <a:solidFill>
                  <a:schemeClr val="tx1"/>
                </a:solidFill>
                <a:effectLst/>
                <a:latin typeface="Arial"/>
                <a:ea typeface="+mn-ea"/>
                <a:cs typeface="+mn-cs"/>
              </a:rPr>
            </a:br>
            <a:endParaRPr lang="de-DE" dirty="0">
              <a:solidFill>
                <a:schemeClr val="tx1"/>
              </a:solidFill>
            </a:endParaRPr>
          </a:p>
        </p:txBody>
      </p:sp>
      <p:sp>
        <p:nvSpPr>
          <p:cNvPr id="3" name="Textplatzhalter 2"/>
          <p:cNvSpPr>
            <a:spLocks noGrp="1"/>
          </p:cNvSpPr>
          <p:nvPr>
            <p:ph type="body" idx="1"/>
          </p:nvPr>
        </p:nvSpPr>
        <p:spPr>
          <a:xfrm>
            <a:off x="530352" y="6453336"/>
            <a:ext cx="7772400" cy="216024"/>
          </a:xfrm>
        </p:spPr>
        <p:txBody>
          <a:bodyPr>
            <a:normAutofit fontScale="47500" lnSpcReduction="20000"/>
          </a:bodyPr>
          <a:lstStyle/>
          <a:p>
            <a:endParaRPr lang="de-DE" dirty="0"/>
          </a:p>
        </p:txBody>
      </p:sp>
    </p:spTree>
    <p:extLst>
      <p:ext uri="{BB962C8B-B14F-4D97-AF65-F5344CB8AC3E}">
        <p14:creationId xmlns:p14="http://schemas.microsoft.com/office/powerpoint/2010/main" val="15210879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0352" y="1124744"/>
            <a:ext cx="7772400" cy="5256584"/>
          </a:xfrm>
        </p:spPr>
        <p:txBody>
          <a:bodyPr/>
          <a:lstStyle/>
          <a:p>
            <a:pPr marL="342900" lvl="0" indent="-342900" fontAlgn="base">
              <a:lnSpc>
                <a:spcPct val="90000"/>
              </a:lnSpc>
              <a:spcBef>
                <a:spcPct val="20000"/>
              </a:spcBef>
              <a:spcAft>
                <a:spcPct val="0"/>
              </a:spcAft>
            </a:pPr>
            <a:r>
              <a:rPr lang="de-DE" sz="2800" kern="0" dirty="0">
                <a:ln>
                  <a:noFill/>
                </a:ln>
                <a:solidFill>
                  <a:srgbClr val="E2001A"/>
                </a:solidFill>
                <a:effectLst/>
                <a:latin typeface="Arial"/>
                <a:ea typeface="+mn-ea"/>
                <a:cs typeface="+mn-cs"/>
              </a:rPr>
              <a:t>Konsequenzen der Bedingungen für die Wahl der Abiturfächer (2 Fächer aus D, M, FS):</a:t>
            </a:r>
            <a:br>
              <a:rPr lang="de-DE" sz="2800" kern="0" dirty="0">
                <a:ln>
                  <a:noFill/>
                </a:ln>
                <a:solidFill>
                  <a:srgbClr val="E2001A"/>
                </a:solidFill>
                <a:effectLst/>
                <a:latin typeface="Arial"/>
                <a:ea typeface="+mn-ea"/>
                <a:cs typeface="+mn-cs"/>
              </a:rPr>
            </a:br>
            <a:r>
              <a:rPr lang="de-DE" sz="2800" kern="0" dirty="0">
                <a:ln>
                  <a:noFill/>
                </a:ln>
                <a:solidFill>
                  <a:srgbClr val="E2001A"/>
                </a:solidFill>
                <a:effectLst/>
                <a:latin typeface="Arial"/>
                <a:ea typeface="+mn-ea"/>
                <a:cs typeface="+mn-cs"/>
              </a:rPr>
              <a:t/>
            </a:r>
            <a:br>
              <a:rPr lang="de-DE" sz="2800" kern="0" dirty="0">
                <a:ln>
                  <a:noFill/>
                </a:ln>
                <a:solidFill>
                  <a:srgbClr val="E2001A"/>
                </a:solidFill>
                <a:effectLst/>
                <a:latin typeface="Arial"/>
                <a:ea typeface="+mn-ea"/>
                <a:cs typeface="+mn-cs"/>
              </a:rPr>
            </a:br>
            <a:r>
              <a:rPr lang="de-DE" sz="2000" b="0" kern="0" dirty="0" smtClean="0">
                <a:ln>
                  <a:noFill/>
                </a:ln>
                <a:solidFill>
                  <a:srgbClr val="000000"/>
                </a:solidFill>
                <a:effectLst/>
                <a:latin typeface="Arial"/>
                <a:ea typeface="+mn-ea"/>
                <a:cs typeface="+mn-cs"/>
                <a:sym typeface="Wingdings" pitchFamily="2" charset="2"/>
              </a:rPr>
              <a:t>Folgende </a:t>
            </a:r>
            <a:r>
              <a:rPr lang="de-DE" sz="2000" b="0" kern="0" dirty="0">
                <a:ln>
                  <a:noFill/>
                </a:ln>
                <a:solidFill>
                  <a:srgbClr val="000000"/>
                </a:solidFill>
                <a:effectLst/>
                <a:latin typeface="Arial"/>
                <a:ea typeface="+mn-ea"/>
                <a:cs typeface="+mn-cs"/>
                <a:sym typeface="Wingdings" pitchFamily="2" charset="2"/>
              </a:rPr>
              <a:t>Abiturfachkombinationen sind – unabhängig von </a:t>
            </a:r>
            <a:br>
              <a:rPr lang="de-DE" sz="2000" b="0" kern="0" dirty="0">
                <a:ln>
                  <a:noFill/>
                </a:ln>
                <a:solidFill>
                  <a:srgbClr val="000000"/>
                </a:solidFill>
                <a:effectLst/>
                <a:latin typeface="Arial"/>
                <a:ea typeface="+mn-ea"/>
                <a:cs typeface="+mn-cs"/>
                <a:sym typeface="Wingdings" pitchFamily="2" charset="2"/>
              </a:rPr>
            </a:br>
            <a:r>
              <a:rPr lang="de-DE" sz="2000" b="0" kern="0" dirty="0" smtClean="0">
                <a:ln>
                  <a:noFill/>
                </a:ln>
                <a:solidFill>
                  <a:srgbClr val="000000"/>
                </a:solidFill>
                <a:effectLst/>
                <a:latin typeface="Arial"/>
                <a:ea typeface="+mn-ea"/>
                <a:cs typeface="+mn-cs"/>
                <a:sym typeface="Wingdings" pitchFamily="2" charset="2"/>
              </a:rPr>
              <a:t>der </a:t>
            </a:r>
            <a:r>
              <a:rPr lang="de-DE" sz="2000" b="0" kern="0" dirty="0">
                <a:ln>
                  <a:noFill/>
                </a:ln>
                <a:solidFill>
                  <a:srgbClr val="000000"/>
                </a:solidFill>
                <a:effectLst/>
                <a:latin typeface="Arial"/>
                <a:ea typeface="+mn-ea"/>
                <a:cs typeface="+mn-cs"/>
                <a:sym typeface="Wingdings" pitchFamily="2" charset="2"/>
              </a:rPr>
              <a:t>Wahl als LK oder GK – ausgeschlossen:</a:t>
            </a:r>
            <a:br>
              <a:rPr lang="de-DE" sz="2000" b="0" kern="0" dirty="0">
                <a:ln>
                  <a:noFill/>
                </a:ln>
                <a:solidFill>
                  <a:srgbClr val="000000"/>
                </a:solidFill>
                <a:effectLst/>
                <a:latin typeface="Arial"/>
                <a:ea typeface="+mn-ea"/>
                <a:cs typeface="+mn-cs"/>
                <a:sym typeface="Wingdings" pitchFamily="2" charset="2"/>
              </a:rPr>
            </a:br>
            <a:r>
              <a:rPr lang="de-DE" sz="2000" b="0" kern="0" dirty="0">
                <a:ln>
                  <a:noFill/>
                </a:ln>
                <a:solidFill>
                  <a:srgbClr val="000000"/>
                </a:solidFill>
                <a:effectLst/>
                <a:latin typeface="Arial"/>
                <a:ea typeface="+mn-ea"/>
                <a:cs typeface="+mn-cs"/>
                <a:sym typeface="Wingdings" pitchFamily="2" charset="2"/>
              </a:rPr>
              <a:t/>
            </a:r>
            <a:br>
              <a:rPr lang="de-DE" sz="2000" b="0" kern="0" dirty="0">
                <a:ln>
                  <a:noFill/>
                </a:ln>
                <a:solidFill>
                  <a:srgbClr val="000000"/>
                </a:solidFill>
                <a:effectLst/>
                <a:latin typeface="Arial"/>
                <a:ea typeface="+mn-ea"/>
                <a:cs typeface="+mn-cs"/>
                <a:sym typeface="Wingdings" pitchFamily="2" charset="2"/>
              </a:rPr>
            </a:br>
            <a:r>
              <a:rPr lang="de-DE" sz="2000" b="0" kern="0" dirty="0">
                <a:ln>
                  <a:noFill/>
                </a:ln>
                <a:solidFill>
                  <a:srgbClr val="000000"/>
                </a:solidFill>
                <a:effectLst/>
                <a:latin typeface="Arial"/>
                <a:ea typeface="+mn-ea"/>
                <a:cs typeface="+mn-cs"/>
                <a:sym typeface="Wingdings" pitchFamily="2" charset="2"/>
              </a:rPr>
              <a:t>	-  </a:t>
            </a:r>
            <a:r>
              <a:rPr lang="de-DE" sz="2000" kern="0" dirty="0">
                <a:ln>
                  <a:noFill/>
                </a:ln>
                <a:solidFill>
                  <a:srgbClr val="000000"/>
                </a:solidFill>
                <a:effectLst/>
                <a:latin typeface="Arial"/>
                <a:ea typeface="+mn-ea"/>
                <a:cs typeface="+mn-cs"/>
                <a:sym typeface="Wingdings" pitchFamily="2" charset="2"/>
              </a:rPr>
              <a:t>z</a:t>
            </a:r>
            <a:r>
              <a:rPr lang="de-DE" sz="2000" kern="0" dirty="0">
                <a:ln>
                  <a:noFill/>
                </a:ln>
                <a:solidFill>
                  <a:srgbClr val="000000"/>
                </a:solidFill>
                <a:effectLst/>
                <a:latin typeface="Arial"/>
                <a:ea typeface="+mn-ea"/>
                <a:cs typeface="+mn-cs"/>
              </a:rPr>
              <a:t>wei Naturwissenschaften</a:t>
            </a:r>
            <a:r>
              <a:rPr lang="de-DE" sz="2000" b="0" kern="0" dirty="0">
                <a:ln>
                  <a:noFill/>
                </a:ln>
                <a:solidFill>
                  <a:srgbClr val="000000"/>
                </a:solidFill>
                <a:effectLst/>
                <a:latin typeface="Arial"/>
                <a:ea typeface="+mn-ea"/>
                <a:cs typeface="+mn-cs"/>
              </a:rPr>
              <a:t> (bzw. </a:t>
            </a:r>
            <a:r>
              <a:rPr lang="de-DE" sz="2000" kern="0" dirty="0">
                <a:ln>
                  <a:noFill/>
                </a:ln>
                <a:solidFill>
                  <a:srgbClr val="000000"/>
                </a:solidFill>
                <a:effectLst/>
                <a:latin typeface="Arial"/>
                <a:ea typeface="+mn-ea"/>
                <a:cs typeface="+mn-cs"/>
              </a:rPr>
              <a:t>NW + nat.-</a:t>
            </a:r>
            <a:r>
              <a:rPr lang="de-DE" sz="2000" kern="0" dirty="0" err="1">
                <a:ln>
                  <a:noFill/>
                </a:ln>
                <a:solidFill>
                  <a:srgbClr val="000000"/>
                </a:solidFill>
                <a:effectLst/>
                <a:latin typeface="Arial"/>
                <a:ea typeface="+mn-ea"/>
                <a:cs typeface="+mn-cs"/>
              </a:rPr>
              <a:t>tec</a:t>
            </a:r>
            <a:r>
              <a:rPr lang="de-DE" sz="2000" kern="0" dirty="0">
                <a:ln>
                  <a:noFill/>
                </a:ln>
                <a:solidFill>
                  <a:srgbClr val="000000"/>
                </a:solidFill>
                <a:effectLst/>
                <a:latin typeface="Arial"/>
                <a:ea typeface="+mn-ea"/>
                <a:cs typeface="+mn-cs"/>
              </a:rPr>
              <a:t>. Fach</a:t>
            </a:r>
            <a:r>
              <a:rPr lang="de-DE" sz="2000" b="0" kern="0" dirty="0">
                <a:ln>
                  <a:noFill/>
                </a:ln>
                <a:solidFill>
                  <a:srgbClr val="000000"/>
                </a:solidFill>
                <a:effectLst/>
                <a:latin typeface="Arial"/>
                <a:ea typeface="+mn-ea"/>
                <a:cs typeface="+mn-cs"/>
              </a:rPr>
              <a:t>) </a:t>
            </a:r>
            <a:br>
              <a:rPr lang="de-DE" sz="2000" b="0" kern="0" dirty="0">
                <a:ln>
                  <a:noFill/>
                </a:ln>
                <a:solidFill>
                  <a:srgbClr val="000000"/>
                </a:solidFill>
                <a:effectLst/>
                <a:latin typeface="Arial"/>
                <a:ea typeface="+mn-ea"/>
                <a:cs typeface="+mn-cs"/>
              </a:rPr>
            </a:br>
            <a:r>
              <a:rPr lang="de-DE" sz="2000" b="0" kern="0" dirty="0">
                <a:ln>
                  <a:noFill/>
                </a:ln>
                <a:solidFill>
                  <a:srgbClr val="000000"/>
                </a:solidFill>
                <a:effectLst/>
                <a:latin typeface="Arial"/>
                <a:ea typeface="+mn-ea"/>
                <a:cs typeface="+mn-cs"/>
              </a:rPr>
              <a:t>	-</a:t>
            </a:r>
            <a:r>
              <a:rPr lang="de-DE" sz="2000" kern="0" dirty="0">
                <a:ln>
                  <a:noFill/>
                </a:ln>
                <a:solidFill>
                  <a:srgbClr val="000000"/>
                </a:solidFill>
                <a:effectLst/>
                <a:latin typeface="Arial"/>
                <a:ea typeface="+mn-ea"/>
                <a:cs typeface="+mn-cs"/>
              </a:rPr>
              <a:t>  Naturwissenschaft + Kunst/Musik</a:t>
            </a:r>
            <a:br>
              <a:rPr lang="de-DE" sz="2000" kern="0" dirty="0">
                <a:ln>
                  <a:noFill/>
                </a:ln>
                <a:solidFill>
                  <a:srgbClr val="000000"/>
                </a:solidFill>
                <a:effectLst/>
                <a:latin typeface="Arial"/>
                <a:ea typeface="+mn-ea"/>
                <a:cs typeface="+mn-cs"/>
              </a:rPr>
            </a:br>
            <a:r>
              <a:rPr lang="de-DE" sz="2000" kern="0" dirty="0">
                <a:ln>
                  <a:noFill/>
                </a:ln>
                <a:solidFill>
                  <a:srgbClr val="000000"/>
                </a:solidFill>
                <a:effectLst/>
                <a:latin typeface="Arial"/>
                <a:ea typeface="+mn-ea"/>
                <a:cs typeface="+mn-cs"/>
              </a:rPr>
              <a:t/>
            </a:r>
            <a:br>
              <a:rPr lang="de-DE" sz="2000" kern="0" dirty="0">
                <a:ln>
                  <a:noFill/>
                </a:ln>
                <a:solidFill>
                  <a:srgbClr val="000000"/>
                </a:solidFill>
                <a:effectLst/>
                <a:latin typeface="Arial"/>
                <a:ea typeface="+mn-ea"/>
                <a:cs typeface="+mn-cs"/>
              </a:rPr>
            </a:br>
            <a:r>
              <a:rPr lang="de-DE" sz="2000" b="0" kern="0" dirty="0">
                <a:ln>
                  <a:noFill/>
                </a:ln>
                <a:solidFill>
                  <a:srgbClr val="000000"/>
                </a:solidFill>
                <a:effectLst/>
                <a:latin typeface="Arial"/>
                <a:ea typeface="+mn-ea"/>
                <a:cs typeface="+mn-cs"/>
                <a:sym typeface="Wingdings" pitchFamily="2" charset="2"/>
              </a:rPr>
              <a:t>	</a:t>
            </a:r>
            <a:r>
              <a:rPr lang="de-DE" sz="2000" b="0" kern="0" dirty="0">
                <a:ln>
                  <a:noFill/>
                </a:ln>
                <a:solidFill>
                  <a:srgbClr val="000000"/>
                </a:solidFill>
                <a:effectLst/>
                <a:latin typeface="Arial"/>
                <a:ea typeface="+mn-ea"/>
                <a:cs typeface="+mn-cs"/>
              </a:rPr>
              <a:t> Folgende Kombinationen bedingen </a:t>
            </a:r>
            <a:r>
              <a:rPr lang="de-DE" sz="2000" kern="0" dirty="0">
                <a:ln>
                  <a:noFill/>
                </a:ln>
                <a:solidFill>
                  <a:srgbClr val="000000"/>
                </a:solidFill>
                <a:effectLst/>
                <a:latin typeface="Arial"/>
                <a:ea typeface="+mn-ea"/>
                <a:cs typeface="+mn-cs"/>
              </a:rPr>
              <a:t>Mathematik</a:t>
            </a:r>
            <a:r>
              <a:rPr lang="de-DE" sz="2000" b="0" kern="0" dirty="0">
                <a:ln>
                  <a:noFill/>
                </a:ln>
                <a:solidFill>
                  <a:srgbClr val="000000"/>
                </a:solidFill>
                <a:effectLst/>
                <a:latin typeface="Arial"/>
                <a:ea typeface="+mn-ea"/>
                <a:cs typeface="+mn-cs"/>
              </a:rPr>
              <a:t> als </a:t>
            </a:r>
            <a:r>
              <a:rPr lang="de-DE" sz="2000" b="0" kern="0" dirty="0" smtClean="0">
                <a:ln>
                  <a:noFill/>
                </a:ln>
                <a:solidFill>
                  <a:srgbClr val="000000"/>
                </a:solidFill>
                <a:effectLst/>
                <a:latin typeface="Arial"/>
                <a:ea typeface="+mn-ea"/>
                <a:cs typeface="+mn-cs"/>
              </a:rPr>
              <a:t>   	     Abiturfach</a:t>
            </a:r>
            <a:r>
              <a:rPr lang="de-DE" sz="2000" b="0" kern="0" dirty="0">
                <a:ln>
                  <a:noFill/>
                </a:ln>
                <a:solidFill>
                  <a:srgbClr val="000000"/>
                </a:solidFill>
                <a:effectLst/>
                <a:latin typeface="Arial"/>
                <a:ea typeface="+mn-ea"/>
                <a:cs typeface="+mn-cs"/>
              </a:rPr>
              <a:t>: </a:t>
            </a:r>
            <a:br>
              <a:rPr lang="de-DE" sz="2000" b="0" kern="0" dirty="0">
                <a:ln>
                  <a:noFill/>
                </a:ln>
                <a:solidFill>
                  <a:srgbClr val="000000"/>
                </a:solidFill>
                <a:effectLst/>
                <a:latin typeface="Arial"/>
                <a:ea typeface="+mn-ea"/>
                <a:cs typeface="+mn-cs"/>
              </a:rPr>
            </a:br>
            <a:r>
              <a:rPr lang="de-DE" sz="2000" b="0" kern="0" dirty="0">
                <a:ln>
                  <a:noFill/>
                </a:ln>
                <a:solidFill>
                  <a:srgbClr val="000000"/>
                </a:solidFill>
                <a:effectLst/>
                <a:latin typeface="Arial"/>
                <a:ea typeface="+mn-ea"/>
                <a:cs typeface="+mn-cs"/>
              </a:rPr>
              <a:t/>
            </a:r>
            <a:br>
              <a:rPr lang="de-DE" sz="2000" b="0" kern="0" dirty="0">
                <a:ln>
                  <a:noFill/>
                </a:ln>
                <a:solidFill>
                  <a:srgbClr val="000000"/>
                </a:solidFill>
                <a:effectLst/>
                <a:latin typeface="Arial"/>
                <a:ea typeface="+mn-ea"/>
                <a:cs typeface="+mn-cs"/>
              </a:rPr>
            </a:br>
            <a:r>
              <a:rPr lang="de-DE" sz="2000" b="0" kern="0" dirty="0">
                <a:ln>
                  <a:noFill/>
                </a:ln>
                <a:solidFill>
                  <a:srgbClr val="000000"/>
                </a:solidFill>
                <a:effectLst/>
                <a:latin typeface="Arial"/>
              </a:rPr>
              <a:t>die Wahl von </a:t>
            </a:r>
            <a:r>
              <a:rPr lang="de-DE" sz="2000" kern="0" dirty="0">
                <a:ln>
                  <a:noFill/>
                </a:ln>
                <a:solidFill>
                  <a:srgbClr val="000000"/>
                </a:solidFill>
                <a:effectLst/>
                <a:latin typeface="Arial"/>
              </a:rPr>
              <a:t>Kunst oder Musik</a:t>
            </a:r>
            <a:r>
              <a:rPr lang="de-DE" sz="2000" b="0" kern="0" dirty="0">
                <a:ln>
                  <a:noFill/>
                </a:ln>
                <a:solidFill>
                  <a:srgbClr val="000000"/>
                </a:solidFill>
                <a:effectLst/>
                <a:latin typeface="Arial"/>
              </a:rPr>
              <a:t> </a:t>
            </a:r>
            <a:br>
              <a:rPr lang="de-DE" sz="2000" b="0" kern="0" dirty="0">
                <a:ln>
                  <a:noFill/>
                </a:ln>
                <a:solidFill>
                  <a:srgbClr val="000000"/>
                </a:solidFill>
                <a:effectLst/>
                <a:latin typeface="Arial"/>
              </a:rPr>
            </a:br>
            <a:r>
              <a:rPr lang="de-DE" sz="2000" b="0" kern="0" dirty="0">
                <a:ln>
                  <a:noFill/>
                </a:ln>
                <a:solidFill>
                  <a:srgbClr val="000000"/>
                </a:solidFill>
                <a:effectLst/>
                <a:latin typeface="Arial"/>
              </a:rPr>
              <a:t>die Wahl von </a:t>
            </a:r>
            <a:r>
              <a:rPr lang="de-DE" sz="2000" kern="0" dirty="0">
                <a:ln>
                  <a:noFill/>
                </a:ln>
                <a:solidFill>
                  <a:srgbClr val="000000"/>
                </a:solidFill>
                <a:effectLst/>
                <a:latin typeface="Arial"/>
              </a:rPr>
              <a:t>zwei Fremdsprachen</a:t>
            </a:r>
            <a:br>
              <a:rPr lang="de-DE" sz="2000" kern="0" dirty="0">
                <a:ln>
                  <a:noFill/>
                </a:ln>
                <a:solidFill>
                  <a:srgbClr val="000000"/>
                </a:solidFill>
                <a:effectLst/>
                <a:latin typeface="Arial"/>
              </a:rPr>
            </a:br>
            <a:r>
              <a:rPr lang="de-DE" sz="2000" b="0" kern="0" dirty="0">
                <a:ln>
                  <a:noFill/>
                </a:ln>
                <a:solidFill>
                  <a:srgbClr val="000000"/>
                </a:solidFill>
                <a:effectLst/>
                <a:latin typeface="Arial"/>
              </a:rPr>
              <a:t>die Wahl von </a:t>
            </a:r>
            <a:r>
              <a:rPr lang="de-DE" sz="2000" kern="0" dirty="0">
                <a:ln>
                  <a:noFill/>
                </a:ln>
                <a:solidFill>
                  <a:srgbClr val="000000"/>
                </a:solidFill>
                <a:effectLst/>
                <a:latin typeface="Arial"/>
              </a:rPr>
              <a:t>zwei Gesellschaftswissenschaften</a:t>
            </a:r>
            <a:br>
              <a:rPr lang="de-DE" sz="2000" kern="0" dirty="0">
                <a:ln>
                  <a:noFill/>
                </a:ln>
                <a:solidFill>
                  <a:srgbClr val="000000"/>
                </a:solidFill>
                <a:effectLst/>
                <a:latin typeface="Arial"/>
              </a:rPr>
            </a:br>
            <a:endParaRPr lang="de-DE" dirty="0"/>
          </a:p>
        </p:txBody>
      </p:sp>
      <p:sp>
        <p:nvSpPr>
          <p:cNvPr id="3" name="Textplatzhalter 2"/>
          <p:cNvSpPr>
            <a:spLocks noGrp="1"/>
          </p:cNvSpPr>
          <p:nvPr>
            <p:ph type="body" idx="1"/>
          </p:nvPr>
        </p:nvSpPr>
        <p:spPr>
          <a:xfrm>
            <a:off x="530352" y="6525344"/>
            <a:ext cx="7772400" cy="144016"/>
          </a:xfrm>
        </p:spPr>
        <p:txBody>
          <a:bodyPr>
            <a:normAutofit fontScale="25000" lnSpcReduction="20000"/>
          </a:bodyPr>
          <a:lstStyle/>
          <a:p>
            <a:endParaRPr lang="de-DE" dirty="0"/>
          </a:p>
        </p:txBody>
      </p:sp>
    </p:spTree>
    <p:extLst>
      <p:ext uri="{BB962C8B-B14F-4D97-AF65-F5344CB8AC3E}">
        <p14:creationId xmlns:p14="http://schemas.microsoft.com/office/powerpoint/2010/main" val="2204091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0352" y="836713"/>
            <a:ext cx="7772400" cy="576064"/>
          </a:xfrm>
        </p:spPr>
        <p:txBody>
          <a:bodyPr/>
          <a:lstStyle/>
          <a:p>
            <a:r>
              <a:rPr lang="de-DE" sz="4400" dirty="0" smtClean="0"/>
              <a:t>Wahlen zu Q 2.1 bzw. Q 2.2</a:t>
            </a:r>
            <a:endParaRPr lang="de-DE" sz="4400" dirty="0"/>
          </a:p>
        </p:txBody>
      </p:sp>
      <p:sp>
        <p:nvSpPr>
          <p:cNvPr id="3" name="Textplatzhalter 2"/>
          <p:cNvSpPr>
            <a:spLocks noGrp="1"/>
          </p:cNvSpPr>
          <p:nvPr>
            <p:ph type="body" idx="1"/>
          </p:nvPr>
        </p:nvSpPr>
        <p:spPr>
          <a:xfrm>
            <a:off x="530352" y="1556792"/>
            <a:ext cx="7772400" cy="4680520"/>
          </a:xfrm>
        </p:spPr>
        <p:txBody>
          <a:bodyPr>
            <a:normAutofit/>
          </a:bodyPr>
          <a:lstStyle/>
          <a:p>
            <a:r>
              <a:rPr lang="de-DE" sz="3600" dirty="0" smtClean="0">
                <a:latin typeface="+mj-lt"/>
              </a:rPr>
              <a:t>- In der gesamten Q muss die durch-</a:t>
            </a:r>
          </a:p>
          <a:p>
            <a:r>
              <a:rPr lang="de-DE" sz="3600" dirty="0" smtClean="0">
                <a:latin typeface="+mj-lt"/>
              </a:rPr>
              <a:t>   </a:t>
            </a:r>
            <a:r>
              <a:rPr lang="de-DE" sz="3600" dirty="0" err="1" smtClean="0">
                <a:latin typeface="+mj-lt"/>
              </a:rPr>
              <a:t>schnittliche</a:t>
            </a:r>
            <a:r>
              <a:rPr lang="de-DE" sz="3600" dirty="0" smtClean="0">
                <a:latin typeface="+mj-lt"/>
              </a:rPr>
              <a:t> Wo-Std.-Zahl 34 betragen</a:t>
            </a:r>
          </a:p>
          <a:p>
            <a:r>
              <a:rPr lang="de-DE" sz="3600" dirty="0" smtClean="0">
                <a:latin typeface="+mj-lt"/>
              </a:rPr>
              <a:t>- Ohne </a:t>
            </a:r>
            <a:r>
              <a:rPr lang="de-DE" sz="3600" dirty="0" err="1" smtClean="0">
                <a:latin typeface="+mj-lt"/>
              </a:rPr>
              <a:t>Ge</a:t>
            </a:r>
            <a:r>
              <a:rPr lang="de-DE" sz="3600" dirty="0" smtClean="0">
                <a:latin typeface="+mj-lt"/>
              </a:rPr>
              <a:t> und/oder </a:t>
            </a:r>
            <a:r>
              <a:rPr lang="de-DE" sz="3600" dirty="0" err="1" smtClean="0">
                <a:latin typeface="+mj-lt"/>
              </a:rPr>
              <a:t>Sw</a:t>
            </a:r>
            <a:r>
              <a:rPr lang="de-DE" sz="3600" dirty="0" smtClean="0">
                <a:latin typeface="+mj-lt"/>
              </a:rPr>
              <a:t> in Q 1 </a:t>
            </a:r>
            <a:r>
              <a:rPr lang="de-DE" sz="3600" dirty="0" smtClean="0">
                <a:latin typeface="+mj-lt"/>
                <a:sym typeface="Wingdings" pitchFamily="2" charset="2"/>
              </a:rPr>
              <a:t></a:t>
            </a:r>
          </a:p>
          <a:p>
            <a:r>
              <a:rPr lang="de-DE" sz="3600" dirty="0" smtClean="0">
                <a:latin typeface="+mj-lt"/>
              </a:rPr>
              <a:t>   3-stündige Zusatzkurse nötig in Q 2</a:t>
            </a:r>
          </a:p>
          <a:p>
            <a:r>
              <a:rPr lang="de-DE" sz="3600" dirty="0" smtClean="0">
                <a:latin typeface="+mj-lt"/>
              </a:rPr>
              <a:t>- Kein VP und Literatur in Q 2</a:t>
            </a:r>
          </a:p>
          <a:p>
            <a:r>
              <a:rPr lang="de-DE" sz="3600" dirty="0" smtClean="0">
                <a:latin typeface="+mj-lt"/>
              </a:rPr>
              <a:t>- Ab sofort Beratungsgespräche für jeden </a:t>
            </a:r>
          </a:p>
          <a:p>
            <a:r>
              <a:rPr lang="de-DE" sz="3600" dirty="0" smtClean="0">
                <a:latin typeface="+mj-lt"/>
              </a:rPr>
              <a:t>  (n. </a:t>
            </a:r>
            <a:r>
              <a:rPr lang="de-DE" sz="3600" smtClean="0">
                <a:latin typeface="+mj-lt"/>
              </a:rPr>
              <a:t>V. mit </a:t>
            </a:r>
            <a:r>
              <a:rPr lang="de-DE" sz="3600" dirty="0" smtClean="0">
                <a:latin typeface="+mj-lt"/>
              </a:rPr>
              <a:t>der Stufenleitung)</a:t>
            </a:r>
            <a:endParaRPr lang="de-DE" sz="3600" dirty="0">
              <a:latin typeface="+mj-lt"/>
            </a:endParaRPr>
          </a:p>
        </p:txBody>
      </p:sp>
    </p:spTree>
    <p:extLst>
      <p:ext uri="{BB962C8B-B14F-4D97-AF65-F5344CB8AC3E}">
        <p14:creationId xmlns:p14="http://schemas.microsoft.com/office/powerpoint/2010/main" val="2276097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yperion">
  <a:themeElements>
    <a:clrScheme name="Hyperion">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Hyperion">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yperion">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223</Words>
  <Application>Microsoft Office PowerPoint</Application>
  <PresentationFormat>Bildschirmpräsentation (4:3)</PresentationFormat>
  <Paragraphs>35</Paragraphs>
  <Slides>7</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7</vt:i4>
      </vt:variant>
    </vt:vector>
  </HeadingPairs>
  <TitlesOfParts>
    <vt:vector size="13" baseType="lpstr">
      <vt:lpstr>Arial</vt:lpstr>
      <vt:lpstr>Calibri</vt:lpstr>
      <vt:lpstr>Constantia</vt:lpstr>
      <vt:lpstr>Wingdings</vt:lpstr>
      <vt:lpstr>Wingdings 2</vt:lpstr>
      <vt:lpstr>Hyperion</vt:lpstr>
      <vt:lpstr>                                                                                                                                                                </vt:lpstr>
      <vt:lpstr>Schulischer Teil der FHR</vt:lpstr>
      <vt:lpstr>- Je 2 Halbjahreskurse weiterer Fächer - 2 der 4 Lk und 4 der 11 Gk dürfen   defizitär sein - Kurse mit 0 P gelten als nicht belegt - Alle Bedingungen müssen in 2 aufein-   ander folgenden Halbjahren erfüllt sein - Für FHR nötig: 2-jährige Ausbildung   oder 1-jähriges gelenktes Praktikum - gilt nicht in allen Bundesländern </vt:lpstr>
      <vt:lpstr>Freiw. u. notw. Wiederholung</vt:lpstr>
      <vt:lpstr>Wahl der vier Abiturfächer (2 LK und 2 GK)  Zwei  Fächer aus dem Kanon „Deutsch, Mathematik, Fremdsprache“.  Abdeckung aller drei Aufgabenfelder (Kunst oder Musik können das erste Aufgabenfeld alleine nicht abdecken).  Erster Leistungskurs muss Deutsch, Mathematik, eine fortgeführte Fremdsprache oder eine Naturwissenschaft sein.  Sport kann nicht als Abiturfach gewählt werden.  Religion kann als Abiturfach zur Abdeckung von Aufgabenfeld II eine Gesellschaftswissenschaft ersetzen. </vt:lpstr>
      <vt:lpstr>Konsequenzen der Bedingungen für die Wahl der Abiturfächer (2 Fächer aus D, M, FS):  Folgende Abiturfachkombinationen sind – unabhängig von  der Wahl als LK oder GK – ausgeschlossen:   -  zwei Naturwissenschaften (bzw. NW + nat.-tec. Fach)   -  Naturwissenschaft + Kunst/Musik    Folgende Kombinationen bedingen Mathematik als          Abiturfach:   die Wahl von Kunst oder Musik  die Wahl von zwei Fremdsprachen die Wahl von zwei Gesellschaftswissenschaften </vt:lpstr>
      <vt:lpstr>Wahlen zu Q 2.1 bzw. Q 2.2</vt:lpstr>
    </vt:vector>
  </TitlesOfParts>
  <Company>Acer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Schulischer Teil der FHR Freiwillige und notwendige Wdh. Wahl des 3. und 4. Abiturfaches Wahlen zu Q 2.1</dc:title>
  <dc:creator>Valued Acer Customer</dc:creator>
  <cp:lastModifiedBy>Christoph Weiler</cp:lastModifiedBy>
  <cp:revision>15</cp:revision>
  <dcterms:created xsi:type="dcterms:W3CDTF">2013-05-22T12:21:03Z</dcterms:created>
  <dcterms:modified xsi:type="dcterms:W3CDTF">2016-06-25T12:24:20Z</dcterms:modified>
</cp:coreProperties>
</file>